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
  </p:notesMasterIdLst>
  <p:sldIdLst>
    <p:sldId id="256" r:id="rId2"/>
    <p:sldId id="257" r:id="rId3"/>
    <p:sldId id="258" r:id="rId4"/>
    <p:sldId id="263" r:id="rId5"/>
    <p:sldId id="259" r:id="rId6"/>
    <p:sldId id="260" r:id="rId7"/>
    <p:sldId id="261" r:id="rId8"/>
    <p:sldId id="262" r:id="rId9"/>
  </p:sldIdLst>
  <p:sldSz cx="12192000" cy="6858000"/>
  <p:notesSz cx="6858000" cy="12192000"/>
  <p:embeddedFontLst>
    <p:embeddedFont>
      <p:font typeface="Montserrat"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58"/>
  </p:normalViewPr>
  <p:slideViewPr>
    <p:cSldViewPr snapToGrid="0" snapToObjects="1">
      <p:cViewPr varScale="1">
        <p:scale>
          <a:sx n="116" d="100"/>
          <a:sy n="116" d="100"/>
        </p:scale>
        <p:origin x="8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021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C2F36"/>
        </a:solidFill>
        <a:effectLst/>
      </p:bgPr>
    </p:bg>
    <p:spTree>
      <p:nvGrpSpPr>
        <p:cNvPr id="1" name=""/>
        <p:cNvGrpSpPr/>
        <p:nvPr/>
      </p:nvGrpSpPr>
      <p:grpSpPr>
        <a:xfrm>
          <a:off x="0" y="0"/>
          <a:ext cx="0" cy="0"/>
          <a:chOff x="0" y="0"/>
          <a:chExt cx="0" cy="0"/>
        </a:xfrm>
      </p:grpSpPr>
      <p:sp>
        <p:nvSpPr>
          <p:cNvPr id="2" name="Object 1"/>
          <p:cNvSpPr/>
          <p:nvPr/>
        </p:nvSpPr>
        <p:spPr>
          <a:xfrm>
            <a:off x="380905" y="5113349"/>
            <a:ext cx="9626415" cy="1108195"/>
          </a:xfrm>
          <a:prstGeom prst="rect">
            <a:avLst/>
          </a:prstGeom>
          <a:noFill/>
        </p:spPr>
        <p:txBody>
          <a:bodyPr wrap="square" lIns="0" tIns="0" rIns="0" bIns="0" rtlCol="0" anchor="ctr"/>
          <a:lstStyle/>
          <a:p>
            <a:pPr algn="l">
              <a:lnSpc>
                <a:spcPts val="4365"/>
              </a:lnSpc>
              <a:buNone/>
            </a:pPr>
            <a:r>
              <a:rPr lang="en-US" sz="3713" dirty="0">
                <a:solidFill>
                  <a:srgbClr val="FDFDFD"/>
                </a:solidFill>
                <a:latin typeface="Trocchi" pitchFamily="34" charset="0"/>
                <a:ea typeface="Trocchi" pitchFamily="34" charset="-122"/>
                <a:cs typeface="Trocchi" pitchFamily="34" charset="-120"/>
              </a:rPr>
              <a:t>Unlocking the Power of Vector Stores: Revolutionizing Similarity Search</a:t>
            </a:r>
            <a:endParaRPr lang="en-US" dirty="0"/>
          </a:p>
        </p:txBody>
      </p:sp>
      <p:sp>
        <p:nvSpPr>
          <p:cNvPr id="3" name="Object 2"/>
          <p:cNvSpPr/>
          <p:nvPr/>
        </p:nvSpPr>
        <p:spPr>
          <a:xfrm>
            <a:off x="380905" y="6283887"/>
            <a:ext cx="9626415" cy="158314"/>
          </a:xfrm>
          <a:prstGeom prst="rect">
            <a:avLst/>
          </a:prstGeom>
          <a:noFill/>
        </p:spPr>
        <p:txBody>
          <a:bodyPr wrap="square" lIns="0" tIns="0" rIns="0" bIns="0" rtlCol="0" anchor="ctr"/>
          <a:lstStyle/>
          <a:p>
            <a:pPr algn="l">
              <a:lnSpc>
                <a:spcPts val="1247"/>
              </a:lnSpc>
              <a:spcBef>
                <a:spcPts val="482"/>
              </a:spcBef>
              <a:buNone/>
            </a:pPr>
            <a:r>
              <a:rPr lang="en-US" sz="891" dirty="0">
                <a:solidFill>
                  <a:srgbClr val="FFFFFF">
                    <a:alpha val="80000"/>
                  </a:srgbClr>
                </a:solidFill>
                <a:latin typeface="Montserrat" pitchFamily="34" charset="0"/>
                <a:ea typeface="Montserrat" pitchFamily="34" charset="-122"/>
                <a:cs typeface="Montserrat" pitchFamily="34" charset="-120"/>
              </a:rPr>
              <a:t>Discover how vector stores revolutionize similarity search and unlock new possibilities for data-driven applications.</a:t>
            </a:r>
            <a:endParaRPr lang="en-US" dirty="0"/>
          </a:p>
        </p:txBody>
      </p:sp>
      <p:sp>
        <p:nvSpPr>
          <p:cNvPr id="4" name="Object 3"/>
          <p:cNvSpPr/>
          <p:nvPr/>
        </p:nvSpPr>
        <p:spPr>
          <a:xfrm>
            <a:off x="0" y="0"/>
            <a:ext cx="12188952" cy="4761309"/>
          </a:xfrm>
          <a:prstGeom prst="rect">
            <a:avLst/>
          </a:prstGeom>
          <a:solidFill>
            <a:srgbClr val="000000">
              <a:alpha val="0"/>
            </a:srgbClr>
          </a:solidFill>
        </p:spPr>
      </p:sp>
      <p:pic>
        <p:nvPicPr>
          <p:cNvPr id="5" name="Object 4" descr="Systems Thinking"/>
          <p:cNvPicPr>
            <a:picLocks noChangeAspect="1"/>
          </p:cNvPicPr>
          <p:nvPr/>
        </p:nvPicPr>
        <p:blipFill>
          <a:blip r:embed="rId3"/>
          <a:srcRect t="15278" b="15278"/>
          <a:stretch/>
        </p:blipFill>
        <p:spPr>
          <a:xfrm>
            <a:off x="0" y="0"/>
            <a:ext cx="12188952" cy="4761309"/>
          </a:xfrm>
          <a:prstGeom prst="rect">
            <a:avLst/>
          </a:prstGeom>
        </p:spPr>
      </p:pic>
      <p:sp>
        <p:nvSpPr>
          <p:cNvPr id="6" name="TextBox 5">
            <a:extLst>
              <a:ext uri="{FF2B5EF4-FFF2-40B4-BE49-F238E27FC236}">
                <a16:creationId xmlns:a16="http://schemas.microsoft.com/office/drawing/2014/main" id="{D11AF5C0-F2BC-8731-6602-2928E770AA96}"/>
              </a:ext>
            </a:extLst>
          </p:cNvPr>
          <p:cNvSpPr txBox="1"/>
          <p:nvPr/>
        </p:nvSpPr>
        <p:spPr>
          <a:xfrm>
            <a:off x="8967730" y="5596569"/>
            <a:ext cx="1915909" cy="369332"/>
          </a:xfrm>
          <a:prstGeom prst="rect">
            <a:avLst/>
          </a:prstGeom>
          <a:noFill/>
        </p:spPr>
        <p:txBody>
          <a:bodyPr wrap="none" rtlCol="0">
            <a:spAutoFit/>
          </a:bodyPr>
          <a:lstStyle/>
          <a:p>
            <a:r>
              <a:rPr lang="en-US" dirty="0">
                <a:solidFill>
                  <a:schemeClr val="bg1"/>
                </a:solidFill>
              </a:rPr>
              <a:t>Pravin Menghani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C2F36"/>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FDFDFD"/>
                </a:solidFill>
                <a:latin typeface="Trocchi" pitchFamily="34" charset="0"/>
                <a:ea typeface="Trocchi" pitchFamily="34" charset="-122"/>
                <a:cs typeface="Trocchi" pitchFamily="34" charset="-120"/>
              </a:rPr>
              <a:t>What is a Vector Store?</a:t>
            </a:r>
            <a:endParaRPr lang="en-US" dirty="0"/>
          </a:p>
        </p:txBody>
      </p:sp>
      <p:sp>
        <p:nvSpPr>
          <p:cNvPr id="3" name="Object 2"/>
          <p:cNvSpPr/>
          <p:nvPr/>
        </p:nvSpPr>
        <p:spPr>
          <a:xfrm>
            <a:off x="1476006" y="1985466"/>
            <a:ext cx="1428393" cy="1428393"/>
          </a:xfrm>
          <a:prstGeom prst="ellipse">
            <a:avLst/>
          </a:prstGeom>
          <a:solidFill>
            <a:srgbClr val="FFA300"/>
          </a:solidFill>
        </p:spPr>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427" y="2381621"/>
            <a:ext cx="676106" cy="647538"/>
          </a:xfrm>
          <a:prstGeom prst="rect">
            <a:avLst/>
          </a:prstGeom>
        </p:spPr>
      </p:pic>
      <p:sp>
        <p:nvSpPr>
          <p:cNvPr id="5" name="Object 4"/>
          <p:cNvSpPr/>
          <p:nvPr/>
        </p:nvSpPr>
        <p:spPr>
          <a:xfrm>
            <a:off x="367573" y="3492718"/>
            <a:ext cx="3645258" cy="255920"/>
          </a:xfrm>
          <a:prstGeom prst="rect">
            <a:avLst/>
          </a:prstGeom>
          <a:noFill/>
        </p:spPr>
        <p:txBody>
          <a:bodyPr wrap="square" lIns="0" tIns="0" rIns="0" bIns="0" rtlCol="0" anchor="t"/>
          <a:lstStyle/>
          <a:p>
            <a:pPr algn="ctr">
              <a:lnSpc>
                <a:spcPts val="2016"/>
              </a:lnSpc>
              <a:buNone/>
            </a:pPr>
            <a:r>
              <a:rPr lang="en-US" sz="1440" dirty="0">
                <a:solidFill>
                  <a:srgbClr val="FDFDFD"/>
                </a:solidFill>
                <a:latin typeface="Montserrat" pitchFamily="34" charset="0"/>
                <a:ea typeface="Montserrat" pitchFamily="34" charset="-122"/>
                <a:cs typeface="Montserrat" pitchFamily="34" charset="-120"/>
              </a:rPr>
              <a:t>High-dimensional Vector Database</a:t>
            </a:r>
            <a:endParaRPr lang="en-US" dirty="0"/>
          </a:p>
        </p:txBody>
      </p:sp>
      <p:sp>
        <p:nvSpPr>
          <p:cNvPr id="6" name="Object 5"/>
          <p:cNvSpPr/>
          <p:nvPr/>
        </p:nvSpPr>
        <p:spPr>
          <a:xfrm>
            <a:off x="367573" y="3821695"/>
            <a:ext cx="3645258" cy="639652"/>
          </a:xfrm>
          <a:prstGeom prst="rect">
            <a:avLst/>
          </a:prstGeom>
          <a:noFill/>
        </p:spPr>
        <p:txBody>
          <a:bodyPr wrap="square" lIns="0" tIns="0" rIns="0" bIns="0" rtlCol="0" anchor="t"/>
          <a:lstStyle/>
          <a:p>
            <a:pPr algn="ctr">
              <a:lnSpc>
                <a:spcPts val="1680"/>
              </a:lnSpc>
              <a:spcBef>
                <a:spcPts val="564"/>
              </a:spcBef>
              <a:buNone/>
            </a:pPr>
            <a:r>
              <a:rPr lang="en-US" sz="1200" dirty="0">
                <a:solidFill>
                  <a:srgbClr val="FFFFFF">
                    <a:alpha val="80000"/>
                  </a:srgbClr>
                </a:solidFill>
                <a:latin typeface="Montserrat" pitchFamily="34" charset="0"/>
                <a:ea typeface="Montserrat" pitchFamily="34" charset="-122"/>
                <a:cs typeface="Montserrat" pitchFamily="34" charset="-120"/>
              </a:rPr>
              <a:t>A vector store is a specialized database that stores and manages high-dimensional vectors.</a:t>
            </a:r>
            <a:endParaRPr lang="en-US" dirty="0"/>
          </a:p>
        </p:txBody>
      </p:sp>
      <p:sp>
        <p:nvSpPr>
          <p:cNvPr id="7" name="Object 6"/>
          <p:cNvSpPr/>
          <p:nvPr/>
        </p:nvSpPr>
        <p:spPr>
          <a:xfrm>
            <a:off x="5380280" y="1985466"/>
            <a:ext cx="1428393" cy="1428393"/>
          </a:xfrm>
          <a:prstGeom prst="ellipse">
            <a:avLst/>
          </a:prstGeom>
          <a:solidFill>
            <a:srgbClr val="A68118"/>
          </a:solidFill>
        </p:spPr>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5022" y="2448579"/>
            <a:ext cx="523744" cy="523744"/>
          </a:xfrm>
          <a:prstGeom prst="rect">
            <a:avLst/>
          </a:prstGeom>
        </p:spPr>
      </p:pic>
      <p:sp>
        <p:nvSpPr>
          <p:cNvPr id="9" name="Object 8"/>
          <p:cNvSpPr/>
          <p:nvPr/>
        </p:nvSpPr>
        <p:spPr>
          <a:xfrm>
            <a:off x="4214235" y="3492718"/>
            <a:ext cx="3760482" cy="255920"/>
          </a:xfrm>
          <a:prstGeom prst="rect">
            <a:avLst/>
          </a:prstGeom>
          <a:noFill/>
        </p:spPr>
        <p:txBody>
          <a:bodyPr wrap="square" lIns="0" tIns="0" rIns="0" bIns="0" rtlCol="0" anchor="t"/>
          <a:lstStyle/>
          <a:p>
            <a:pPr algn="ctr">
              <a:lnSpc>
                <a:spcPts val="2016"/>
              </a:lnSpc>
              <a:buNone/>
            </a:pPr>
            <a:r>
              <a:rPr lang="en-US" sz="1440" dirty="0">
                <a:solidFill>
                  <a:srgbClr val="FDFDFD"/>
                </a:solidFill>
                <a:latin typeface="Montserrat" pitchFamily="34" charset="0"/>
                <a:ea typeface="Montserrat" pitchFamily="34" charset="-122"/>
                <a:cs typeface="Montserrat" pitchFamily="34" charset="-120"/>
              </a:rPr>
              <a:t>Similarity Search Capabilities</a:t>
            </a:r>
            <a:endParaRPr lang="en-US" dirty="0"/>
          </a:p>
        </p:txBody>
      </p:sp>
      <p:sp>
        <p:nvSpPr>
          <p:cNvPr id="10" name="Object 9"/>
          <p:cNvSpPr/>
          <p:nvPr/>
        </p:nvSpPr>
        <p:spPr>
          <a:xfrm>
            <a:off x="4214235" y="3821695"/>
            <a:ext cx="3760482" cy="852870"/>
          </a:xfrm>
          <a:prstGeom prst="rect">
            <a:avLst/>
          </a:prstGeom>
          <a:noFill/>
        </p:spPr>
        <p:txBody>
          <a:bodyPr wrap="square" lIns="0" tIns="0" rIns="0" bIns="0" rtlCol="0" anchor="t"/>
          <a:lstStyle/>
          <a:p>
            <a:pPr algn="ctr">
              <a:lnSpc>
                <a:spcPts val="1680"/>
              </a:lnSpc>
              <a:spcBef>
                <a:spcPts val="564"/>
              </a:spcBef>
              <a:buNone/>
            </a:pPr>
            <a:r>
              <a:rPr lang="en-US" sz="1200" dirty="0">
                <a:solidFill>
                  <a:srgbClr val="FFFFFF">
                    <a:alpha val="80000"/>
                  </a:srgbClr>
                </a:solidFill>
                <a:latin typeface="Montserrat" pitchFamily="34" charset="0"/>
                <a:ea typeface="Montserrat" pitchFamily="34" charset="-122"/>
                <a:cs typeface="Montserrat" pitchFamily="34" charset="-120"/>
              </a:rPr>
              <a:t>The stored vectors can be used to perform efficient similarity searches on data, allowing for retrieval of similar items based on their vector representations.</a:t>
            </a:r>
            <a:endParaRPr lang="en-US" dirty="0"/>
          </a:p>
        </p:txBody>
      </p:sp>
      <p:sp>
        <p:nvSpPr>
          <p:cNvPr id="11" name="Object 10"/>
          <p:cNvSpPr/>
          <p:nvPr/>
        </p:nvSpPr>
        <p:spPr>
          <a:xfrm>
            <a:off x="9284553" y="1985466"/>
            <a:ext cx="1428393" cy="1428393"/>
          </a:xfrm>
          <a:prstGeom prst="ellipse">
            <a:avLst/>
          </a:prstGeom>
          <a:solidFill>
            <a:srgbClr val="FDD16E"/>
          </a:solidFill>
        </p:spPr>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3970" y="2448578"/>
            <a:ext cx="676106" cy="504699"/>
          </a:xfrm>
          <a:prstGeom prst="rect">
            <a:avLst/>
          </a:prstGeom>
        </p:spPr>
      </p:pic>
      <p:sp>
        <p:nvSpPr>
          <p:cNvPr id="13" name="Object 12"/>
          <p:cNvSpPr/>
          <p:nvPr/>
        </p:nvSpPr>
        <p:spPr>
          <a:xfrm>
            <a:off x="8165646" y="3492718"/>
            <a:ext cx="3666208" cy="255920"/>
          </a:xfrm>
          <a:prstGeom prst="rect">
            <a:avLst/>
          </a:prstGeom>
          <a:noFill/>
        </p:spPr>
        <p:txBody>
          <a:bodyPr wrap="square" lIns="0" tIns="0" rIns="0" bIns="0" rtlCol="0" anchor="t"/>
          <a:lstStyle/>
          <a:p>
            <a:pPr algn="ctr">
              <a:lnSpc>
                <a:spcPts val="2016"/>
              </a:lnSpc>
              <a:buNone/>
            </a:pPr>
            <a:r>
              <a:rPr lang="en-US" sz="1440" dirty="0">
                <a:solidFill>
                  <a:srgbClr val="FDFDFD"/>
                </a:solidFill>
                <a:latin typeface="Montserrat" pitchFamily="34" charset="0"/>
                <a:ea typeface="Montserrat" pitchFamily="34" charset="-122"/>
                <a:cs typeface="Montserrat" pitchFamily="34" charset="-120"/>
              </a:rPr>
              <a:t>Flexible Data Storage</a:t>
            </a:r>
            <a:endParaRPr lang="en-US" dirty="0"/>
          </a:p>
        </p:txBody>
      </p:sp>
      <p:sp>
        <p:nvSpPr>
          <p:cNvPr id="14" name="Object 13"/>
          <p:cNvSpPr/>
          <p:nvPr/>
        </p:nvSpPr>
        <p:spPr>
          <a:xfrm>
            <a:off x="8165646" y="3821695"/>
            <a:ext cx="3666208" cy="1066087"/>
          </a:xfrm>
          <a:prstGeom prst="rect">
            <a:avLst/>
          </a:prstGeom>
          <a:noFill/>
        </p:spPr>
        <p:txBody>
          <a:bodyPr wrap="square" lIns="0" tIns="0" rIns="0" bIns="0" rtlCol="0" anchor="t"/>
          <a:lstStyle/>
          <a:p>
            <a:pPr algn="ctr">
              <a:lnSpc>
                <a:spcPts val="1680"/>
              </a:lnSpc>
              <a:spcBef>
                <a:spcPts val="564"/>
              </a:spcBef>
              <a:buNone/>
            </a:pPr>
            <a:r>
              <a:rPr lang="en-US" sz="1200" dirty="0">
                <a:solidFill>
                  <a:srgbClr val="FFFFFF">
                    <a:alpha val="80000"/>
                  </a:srgbClr>
                </a:solidFill>
                <a:latin typeface="Montserrat" pitchFamily="34" charset="0"/>
                <a:ea typeface="Montserrat" pitchFamily="34" charset="-122"/>
                <a:cs typeface="Montserrat" pitchFamily="34" charset="-120"/>
              </a:rPr>
              <a:t>Vector stores can store a wide range of data types, including text, images, and other multimedia, by breaking them down into smaller chunks and calculating their vector embeddings.</a:t>
            </a:r>
            <a:endParaRPr lang="en-US" dirty="0"/>
          </a:p>
        </p:txBody>
      </p:sp>
      <p:sp>
        <p:nvSpPr>
          <p:cNvPr id="15" name="Object 14"/>
          <p:cNvSpPr/>
          <p:nvPr/>
        </p:nvSpPr>
        <p:spPr>
          <a:xfrm>
            <a:off x="0" y="5713571"/>
            <a:ext cx="12188952" cy="1142714"/>
          </a:xfrm>
          <a:prstGeom prst="rect">
            <a:avLst/>
          </a:prstGeom>
          <a:solidFill>
            <a:srgbClr val="F87C57"/>
          </a:solidFill>
        </p:spPr>
      </p:sp>
      <p:sp>
        <p:nvSpPr>
          <p:cNvPr id="16" name="Object 15"/>
          <p:cNvSpPr/>
          <p:nvPr/>
        </p:nvSpPr>
        <p:spPr>
          <a:xfrm>
            <a:off x="2470167" y="5948066"/>
            <a:ext cx="7248617" cy="671791"/>
          </a:xfrm>
          <a:prstGeom prst="rect">
            <a:avLst/>
          </a:prstGeom>
          <a:noFill/>
        </p:spPr>
        <p:txBody>
          <a:bodyPr wrap="square" lIns="0" tIns="0" rIns="0" bIns="0" rtlCol="0" anchor="ctr"/>
          <a:lstStyle/>
          <a:p>
            <a:pPr algn="ctr">
              <a:lnSpc>
                <a:spcPts val="1764"/>
              </a:lnSpc>
              <a:buNone/>
            </a:pPr>
            <a:r>
              <a:rPr lang="en-US" sz="1260" dirty="0">
                <a:solidFill>
                  <a:srgbClr val="1B2F35">
                    <a:alpha val="90000"/>
                  </a:srgbClr>
                </a:solidFill>
                <a:latin typeface="Montserrat" pitchFamily="34" charset="0"/>
                <a:ea typeface="Montserrat" pitchFamily="34" charset="-122"/>
                <a:cs typeface="Montserrat" pitchFamily="34" charset="-120"/>
              </a:rPr>
              <a:t>Vector stores are a powerful tool for building applications that require efficient similarity-based data retrieval, enabling new and innovative solutions across various domains.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C2F36"/>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FDFDFD"/>
                </a:solidFill>
                <a:latin typeface="Trocchi" pitchFamily="34" charset="0"/>
                <a:ea typeface="Trocchi" pitchFamily="34" charset="-122"/>
                <a:cs typeface="Trocchi" pitchFamily="34" charset="-120"/>
              </a:rPr>
              <a:t>How Does a Vector Store Work?</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161634"/>
            <a:ext cx="2952012" cy="1190327"/>
          </a:xfrm>
          <a:prstGeom prst="rect">
            <a:avLst/>
          </a:prstGeom>
        </p:spPr>
      </p:pic>
      <p:sp>
        <p:nvSpPr>
          <p:cNvPr id="4" name="Object 3"/>
          <p:cNvSpPr/>
          <p:nvPr/>
        </p:nvSpPr>
        <p:spPr>
          <a:xfrm>
            <a:off x="552312" y="2497604"/>
            <a:ext cx="2513971" cy="511841"/>
          </a:xfrm>
          <a:prstGeom prst="rect">
            <a:avLst/>
          </a:prstGeom>
          <a:noFill/>
        </p:spPr>
        <p:txBody>
          <a:bodyPr wrap="square" lIns="0" tIns="0" rIns="0" bIns="0" rtlCol="0" anchor="t"/>
          <a:lstStyle/>
          <a:p>
            <a:pPr algn="ctr">
              <a:lnSpc>
                <a:spcPts val="2016"/>
              </a:lnSpc>
              <a:buNone/>
            </a:pPr>
            <a:r>
              <a:rPr lang="en-US" sz="1440" dirty="0">
                <a:solidFill>
                  <a:srgbClr val="FDFDFD"/>
                </a:solidFill>
                <a:latin typeface="Montserrat" pitchFamily="34" charset="0"/>
                <a:ea typeface="Montserrat" pitchFamily="34" charset="-122"/>
                <a:cs typeface="Montserrat" pitchFamily="34" charset="-120"/>
              </a:rPr>
              <a:t>Break Down Data into Chunks</a:t>
            </a:r>
            <a:endParaRPr lang="en-US" dirty="0"/>
          </a:p>
        </p:txBody>
      </p:sp>
      <p:sp>
        <p:nvSpPr>
          <p:cNvPr id="5" name="Object 4"/>
          <p:cNvSpPr/>
          <p:nvPr/>
        </p:nvSpPr>
        <p:spPr>
          <a:xfrm>
            <a:off x="761810" y="3489147"/>
            <a:ext cx="2513971" cy="1279304"/>
          </a:xfrm>
          <a:prstGeom prst="rect">
            <a:avLst/>
          </a:prstGeom>
          <a:noFill/>
        </p:spPr>
        <p:txBody>
          <a:bodyPr wrap="square" lIns="0" tIns="0" rIns="0" bIns="0" rtlCol="0" anchor="t"/>
          <a:lstStyle/>
          <a:p>
            <a:pPr algn="l">
              <a:lnSpc>
                <a:spcPts val="1680"/>
              </a:lnSpc>
              <a:buNone/>
            </a:pPr>
            <a:r>
              <a:rPr lang="en-US" sz="1200" dirty="0">
                <a:solidFill>
                  <a:srgbClr val="FFFFFF">
                    <a:alpha val="80000"/>
                  </a:srgbClr>
                </a:solidFill>
                <a:latin typeface="Montserrat" pitchFamily="34" charset="0"/>
                <a:ea typeface="Montserrat" pitchFamily="34" charset="-122"/>
                <a:cs typeface="Montserrat" pitchFamily="34" charset="-120"/>
              </a:rPr>
              <a:t>The first step is to take the data you want to store in the vector store and break it down into smaller, manageable chunks or segments.</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7690" y="2161634"/>
            <a:ext cx="2952012" cy="1190327"/>
          </a:xfrm>
          <a:prstGeom prst="rect">
            <a:avLst/>
          </a:prstGeom>
        </p:spPr>
      </p:pic>
      <p:sp>
        <p:nvSpPr>
          <p:cNvPr id="7" name="Object 6"/>
          <p:cNvSpPr/>
          <p:nvPr/>
        </p:nvSpPr>
        <p:spPr>
          <a:xfrm>
            <a:off x="3613834" y="2497604"/>
            <a:ext cx="2199725" cy="511841"/>
          </a:xfrm>
          <a:prstGeom prst="rect">
            <a:avLst/>
          </a:prstGeom>
          <a:noFill/>
        </p:spPr>
        <p:txBody>
          <a:bodyPr wrap="square" lIns="0" tIns="0" rIns="0" bIns="0" rtlCol="0" anchor="t"/>
          <a:lstStyle/>
          <a:p>
            <a:pPr algn="ctr">
              <a:lnSpc>
                <a:spcPts val="2016"/>
              </a:lnSpc>
              <a:buNone/>
            </a:pPr>
            <a:r>
              <a:rPr lang="en-US" sz="1440" dirty="0">
                <a:solidFill>
                  <a:srgbClr val="FDFDFD"/>
                </a:solidFill>
                <a:latin typeface="Montserrat" pitchFamily="34" charset="0"/>
                <a:ea typeface="Montserrat" pitchFamily="34" charset="-122"/>
                <a:cs typeface="Montserrat" pitchFamily="34" charset="-120"/>
              </a:rPr>
              <a:t>Calculate Embeddings</a:t>
            </a:r>
            <a:endParaRPr lang="en-US" dirty="0"/>
          </a:p>
        </p:txBody>
      </p:sp>
      <p:sp>
        <p:nvSpPr>
          <p:cNvPr id="8" name="Object 7"/>
          <p:cNvSpPr/>
          <p:nvPr/>
        </p:nvSpPr>
        <p:spPr>
          <a:xfrm>
            <a:off x="3523369" y="3489147"/>
            <a:ext cx="2513971" cy="1918956"/>
          </a:xfrm>
          <a:prstGeom prst="rect">
            <a:avLst/>
          </a:prstGeom>
          <a:noFill/>
        </p:spPr>
        <p:txBody>
          <a:bodyPr wrap="square" lIns="0" tIns="0" rIns="0" bIns="0" rtlCol="0" anchor="t"/>
          <a:lstStyle/>
          <a:p>
            <a:pPr algn="l">
              <a:lnSpc>
                <a:spcPts val="1680"/>
              </a:lnSpc>
              <a:buNone/>
            </a:pPr>
            <a:r>
              <a:rPr lang="en-US" sz="1200" dirty="0">
                <a:solidFill>
                  <a:srgbClr val="FFFFFF">
                    <a:alpha val="80000"/>
                  </a:srgbClr>
                </a:solidFill>
                <a:latin typeface="Montserrat" pitchFamily="34" charset="0"/>
                <a:ea typeface="Montserrat" pitchFamily="34" charset="-122"/>
                <a:cs typeface="Montserrat" pitchFamily="34" charset="-120"/>
              </a:rPr>
              <a:t>Once you have the data chunks, you'll use a large language model to calculate high-dimensional embeddings for each of these chunks. The embeddings capture the semantic meaning and relationships within the data.</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9250" y="2161634"/>
            <a:ext cx="2952012" cy="1190327"/>
          </a:xfrm>
          <a:prstGeom prst="rect">
            <a:avLst/>
          </a:prstGeom>
        </p:spPr>
      </p:pic>
      <p:sp>
        <p:nvSpPr>
          <p:cNvPr id="10" name="Object 9"/>
          <p:cNvSpPr/>
          <p:nvPr/>
        </p:nvSpPr>
        <p:spPr>
          <a:xfrm>
            <a:off x="6375393" y="2497604"/>
            <a:ext cx="2199725" cy="511841"/>
          </a:xfrm>
          <a:prstGeom prst="rect">
            <a:avLst/>
          </a:prstGeom>
          <a:noFill/>
        </p:spPr>
        <p:txBody>
          <a:bodyPr wrap="square" lIns="0" tIns="0" rIns="0" bIns="0" rtlCol="0" anchor="t"/>
          <a:lstStyle/>
          <a:p>
            <a:pPr algn="ctr">
              <a:lnSpc>
                <a:spcPts val="2016"/>
              </a:lnSpc>
              <a:buNone/>
            </a:pPr>
            <a:r>
              <a:rPr lang="en-US" sz="1440" dirty="0">
                <a:solidFill>
                  <a:srgbClr val="FDFDFD"/>
                </a:solidFill>
                <a:latin typeface="Montserrat" pitchFamily="34" charset="0"/>
                <a:ea typeface="Montserrat" pitchFamily="34" charset="-122"/>
                <a:cs typeface="Montserrat" pitchFamily="34" charset="-120"/>
              </a:rPr>
              <a:t>Store Chunks and Embeddings</a:t>
            </a:r>
            <a:endParaRPr lang="en-US" dirty="0"/>
          </a:p>
        </p:txBody>
      </p:sp>
      <p:sp>
        <p:nvSpPr>
          <p:cNvPr id="11" name="Object 10"/>
          <p:cNvSpPr/>
          <p:nvPr/>
        </p:nvSpPr>
        <p:spPr>
          <a:xfrm>
            <a:off x="6284928" y="3489147"/>
            <a:ext cx="2513971" cy="1918956"/>
          </a:xfrm>
          <a:prstGeom prst="rect">
            <a:avLst/>
          </a:prstGeom>
          <a:noFill/>
        </p:spPr>
        <p:txBody>
          <a:bodyPr wrap="square" lIns="0" tIns="0" rIns="0" bIns="0" rtlCol="0" anchor="t"/>
          <a:lstStyle/>
          <a:p>
            <a:pPr algn="l">
              <a:lnSpc>
                <a:spcPts val="1680"/>
              </a:lnSpc>
              <a:buNone/>
            </a:pPr>
            <a:r>
              <a:rPr lang="en-US" sz="1200" dirty="0">
                <a:solidFill>
                  <a:srgbClr val="FFFFFF">
                    <a:alpha val="80000"/>
                  </a:srgbClr>
                </a:solidFill>
                <a:latin typeface="Montserrat" pitchFamily="34" charset="0"/>
                <a:ea typeface="Montserrat" pitchFamily="34" charset="-122"/>
                <a:cs typeface="Montserrat" pitchFamily="34" charset="-120"/>
              </a:rPr>
              <a:t>The vector store will then take the data chunks and their corresponding embeddings, and store them together. The vector store uses the embeddings to create an internal index, which allows for efficient similarity searches.</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0809" y="2161634"/>
            <a:ext cx="2952012" cy="1190327"/>
          </a:xfrm>
          <a:prstGeom prst="rect">
            <a:avLst/>
          </a:prstGeom>
        </p:spPr>
      </p:pic>
      <p:sp>
        <p:nvSpPr>
          <p:cNvPr id="13" name="Object 12"/>
          <p:cNvSpPr/>
          <p:nvPr/>
        </p:nvSpPr>
        <p:spPr>
          <a:xfrm>
            <a:off x="9136953" y="2497604"/>
            <a:ext cx="2199725" cy="511841"/>
          </a:xfrm>
          <a:prstGeom prst="rect">
            <a:avLst/>
          </a:prstGeom>
          <a:noFill/>
        </p:spPr>
        <p:txBody>
          <a:bodyPr wrap="square" lIns="0" tIns="0" rIns="0" bIns="0" rtlCol="0" anchor="t"/>
          <a:lstStyle/>
          <a:p>
            <a:pPr algn="ctr">
              <a:lnSpc>
                <a:spcPts val="2016"/>
              </a:lnSpc>
              <a:buNone/>
            </a:pPr>
            <a:r>
              <a:rPr lang="en-US" sz="1440" dirty="0">
                <a:solidFill>
                  <a:srgbClr val="1B2F35">
                    <a:alpha val="90000"/>
                  </a:srgbClr>
                </a:solidFill>
                <a:latin typeface="Montserrat" pitchFamily="34" charset="0"/>
                <a:ea typeface="Montserrat" pitchFamily="34" charset="-122"/>
                <a:cs typeface="Montserrat" pitchFamily="34" charset="-120"/>
              </a:rPr>
              <a:t>Retrieve Relevant Data</a:t>
            </a:r>
            <a:endParaRPr lang="en-US" dirty="0"/>
          </a:p>
        </p:txBody>
      </p:sp>
      <p:sp>
        <p:nvSpPr>
          <p:cNvPr id="14" name="Object 13"/>
          <p:cNvSpPr/>
          <p:nvPr/>
        </p:nvSpPr>
        <p:spPr>
          <a:xfrm>
            <a:off x="9046488" y="3489147"/>
            <a:ext cx="2513971" cy="2558609"/>
          </a:xfrm>
          <a:prstGeom prst="rect">
            <a:avLst/>
          </a:prstGeom>
          <a:noFill/>
        </p:spPr>
        <p:txBody>
          <a:bodyPr wrap="square" lIns="0" tIns="0" rIns="0" bIns="0" rtlCol="0" anchor="t"/>
          <a:lstStyle/>
          <a:p>
            <a:pPr algn="l">
              <a:lnSpc>
                <a:spcPts val="1680"/>
              </a:lnSpc>
              <a:buNone/>
            </a:pPr>
            <a:r>
              <a:rPr lang="en-US" sz="1200" dirty="0">
                <a:solidFill>
                  <a:srgbClr val="FFFFFF">
                    <a:alpha val="80000"/>
                  </a:srgbClr>
                </a:solidFill>
                <a:latin typeface="Montserrat" pitchFamily="34" charset="0"/>
                <a:ea typeface="Montserrat" pitchFamily="34" charset="-122"/>
                <a:cs typeface="Montserrat" pitchFamily="34" charset="-120"/>
              </a:rPr>
              <a:t>When a user provides a query, the vector store will calculate the embedding for the query, and then use that embedding to find all the similar embeddings in its index. The vector store will then return the data chunks associated with those similar embeddings, providing the user with the most relevant information.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1FF096-5B0A-B2D4-F753-07EF69C11024}"/>
              </a:ext>
            </a:extLst>
          </p:cNvPr>
          <p:cNvPicPr>
            <a:picLocks noChangeAspect="1"/>
          </p:cNvPicPr>
          <p:nvPr/>
        </p:nvPicPr>
        <p:blipFill>
          <a:blip r:embed="rId2"/>
          <a:stretch>
            <a:fillRect/>
          </a:stretch>
        </p:blipFill>
        <p:spPr>
          <a:xfrm>
            <a:off x="2209800" y="1208314"/>
            <a:ext cx="7772400" cy="4441371"/>
          </a:xfrm>
          <a:prstGeom prst="rect">
            <a:avLst/>
          </a:prstGeom>
        </p:spPr>
      </p:pic>
    </p:spTree>
    <p:extLst>
      <p:ext uri="{BB962C8B-B14F-4D97-AF65-F5344CB8AC3E}">
        <p14:creationId xmlns:p14="http://schemas.microsoft.com/office/powerpoint/2010/main" val="2786358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FDFAF2"/>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1B2F35">
                    <a:alpha val="90000"/>
                  </a:srgbClr>
                </a:solidFill>
                <a:latin typeface="Trocchi" pitchFamily="34" charset="0"/>
                <a:ea typeface="Trocchi" pitchFamily="34" charset="-122"/>
                <a:cs typeface="Trocchi" pitchFamily="34" charset="-120"/>
              </a:rPr>
              <a:t>Benefits of Vector Stores</a:t>
            </a:r>
            <a:endParaRPr lang="en-US" dirty="0"/>
          </a:p>
        </p:txBody>
      </p:sp>
      <p:sp>
        <p:nvSpPr>
          <p:cNvPr id="3" name="Object 2"/>
          <p:cNvSpPr/>
          <p:nvPr/>
        </p:nvSpPr>
        <p:spPr>
          <a:xfrm>
            <a:off x="476131" y="1590277"/>
            <a:ext cx="3618595" cy="2299712"/>
          </a:xfrm>
          <a:prstGeom prst="rect">
            <a:avLst/>
          </a:prstGeom>
          <a:solidFill>
            <a:srgbClr val="FFA300"/>
          </a:solidFill>
        </p:spPr>
      </p:sp>
      <p:sp>
        <p:nvSpPr>
          <p:cNvPr id="4" name="Object 3"/>
          <p:cNvSpPr/>
          <p:nvPr/>
        </p:nvSpPr>
        <p:spPr>
          <a:xfrm>
            <a:off x="761810" y="1794418"/>
            <a:ext cx="3456711" cy="326298"/>
          </a:xfrm>
          <a:prstGeom prst="rect">
            <a:avLst/>
          </a:prstGeom>
          <a:noFill/>
        </p:spPr>
        <p:txBody>
          <a:bodyPr wrap="square" lIns="0" tIns="0" rIns="0" bIns="0" rtlCol="0" anchor="t"/>
          <a:lstStyle/>
          <a:p>
            <a:pPr algn="l">
              <a:lnSpc>
                <a:spcPts val="2570"/>
              </a:lnSpc>
              <a:buNone/>
            </a:pPr>
            <a:r>
              <a:rPr lang="en-US" sz="1836" dirty="0">
                <a:solidFill>
                  <a:srgbClr val="1B2F35">
                    <a:alpha val="90000"/>
                  </a:srgbClr>
                </a:solidFill>
                <a:latin typeface="Montserrat" pitchFamily="34" charset="0"/>
                <a:ea typeface="Montserrat" pitchFamily="34" charset="-122"/>
                <a:cs typeface="Montserrat" pitchFamily="34" charset="-120"/>
              </a:rPr>
              <a:t>Efficient Similarity Search</a:t>
            </a:r>
            <a:endParaRPr lang="en-US" dirty="0"/>
          </a:p>
        </p:txBody>
      </p:sp>
      <p:sp>
        <p:nvSpPr>
          <p:cNvPr id="5" name="Object 4"/>
          <p:cNvSpPr/>
          <p:nvPr/>
        </p:nvSpPr>
        <p:spPr>
          <a:xfrm>
            <a:off x="761810" y="2236179"/>
            <a:ext cx="3456711" cy="1199255"/>
          </a:xfrm>
          <a:prstGeom prst="rect">
            <a:avLst/>
          </a:prstGeom>
          <a:noFill/>
        </p:spPr>
        <p:txBody>
          <a:bodyPr wrap="square" lIns="0" tIns="0" rIns="0" bIns="0" rtlCol="0" anchor="t"/>
          <a:lstStyle/>
          <a:p>
            <a:pPr algn="l">
              <a:lnSpc>
                <a:spcPts val="1890"/>
              </a:lnSpc>
              <a:spcBef>
                <a:spcPts val="892"/>
              </a:spcBef>
              <a:buNone/>
            </a:pPr>
            <a:r>
              <a:rPr lang="en-US" sz="1350" dirty="0">
                <a:solidFill>
                  <a:srgbClr val="1C2F35">
                    <a:alpha val="70000"/>
                  </a:srgbClr>
                </a:solidFill>
                <a:latin typeface="Montserrat" pitchFamily="34" charset="0"/>
                <a:ea typeface="Montserrat" pitchFamily="34" charset="-122"/>
                <a:cs typeface="Montserrat" pitchFamily="34" charset="-120"/>
              </a:rPr>
              <a:t>Vector stores enable efficient retrieval of data based on the similarity of its embeddings, making them ideal for building similarity search applications.</a:t>
            </a:r>
            <a:endParaRPr lang="en-US" dirty="0"/>
          </a:p>
        </p:txBody>
      </p:sp>
      <p:sp>
        <p:nvSpPr>
          <p:cNvPr id="6" name="Object 5"/>
          <p:cNvSpPr/>
          <p:nvPr/>
        </p:nvSpPr>
        <p:spPr>
          <a:xfrm>
            <a:off x="4285178" y="1590277"/>
            <a:ext cx="3618595" cy="2299712"/>
          </a:xfrm>
          <a:prstGeom prst="rect">
            <a:avLst/>
          </a:prstGeom>
          <a:solidFill>
            <a:srgbClr val="A68118"/>
          </a:solidFill>
        </p:spPr>
      </p:sp>
      <p:sp>
        <p:nvSpPr>
          <p:cNvPr id="7" name="Object 6"/>
          <p:cNvSpPr/>
          <p:nvPr/>
        </p:nvSpPr>
        <p:spPr>
          <a:xfrm>
            <a:off x="4570857" y="1794418"/>
            <a:ext cx="3456711" cy="326298"/>
          </a:xfrm>
          <a:prstGeom prst="rect">
            <a:avLst/>
          </a:prstGeom>
          <a:noFill/>
        </p:spPr>
        <p:txBody>
          <a:bodyPr wrap="square" lIns="0" tIns="0" rIns="0" bIns="0" rtlCol="0" anchor="t"/>
          <a:lstStyle/>
          <a:p>
            <a:pPr algn="l">
              <a:lnSpc>
                <a:spcPts val="2570"/>
              </a:lnSpc>
              <a:buNone/>
            </a:pPr>
            <a:r>
              <a:rPr lang="en-US" sz="1836" dirty="0">
                <a:solidFill>
                  <a:srgbClr val="FDFDFD"/>
                </a:solidFill>
                <a:latin typeface="Montserrat" pitchFamily="34" charset="0"/>
                <a:ea typeface="Montserrat" pitchFamily="34" charset="-122"/>
                <a:cs typeface="Montserrat" pitchFamily="34" charset="-120"/>
              </a:rPr>
              <a:t>Scalable Data Storage</a:t>
            </a:r>
            <a:endParaRPr lang="en-US" dirty="0"/>
          </a:p>
        </p:txBody>
      </p:sp>
      <p:sp>
        <p:nvSpPr>
          <p:cNvPr id="8" name="Object 7"/>
          <p:cNvSpPr/>
          <p:nvPr/>
        </p:nvSpPr>
        <p:spPr>
          <a:xfrm>
            <a:off x="4570857" y="2236179"/>
            <a:ext cx="3456711" cy="1199255"/>
          </a:xfrm>
          <a:prstGeom prst="rect">
            <a:avLst/>
          </a:prstGeom>
          <a:noFill/>
        </p:spPr>
        <p:txBody>
          <a:bodyPr wrap="square" lIns="0" tIns="0" rIns="0" bIns="0" rtlCol="0" anchor="t"/>
          <a:lstStyle/>
          <a:p>
            <a:pPr algn="l">
              <a:lnSpc>
                <a:spcPts val="1890"/>
              </a:lnSpc>
              <a:spcBef>
                <a:spcPts val="892"/>
              </a:spcBef>
              <a:buNone/>
            </a:pPr>
            <a:r>
              <a:rPr lang="en-US" sz="1350" dirty="0">
                <a:solidFill>
                  <a:srgbClr val="FFFFFF">
                    <a:alpha val="80000"/>
                  </a:srgbClr>
                </a:solidFill>
                <a:latin typeface="Montserrat" pitchFamily="34" charset="0"/>
                <a:ea typeface="Montserrat" pitchFamily="34" charset="-122"/>
                <a:cs typeface="Montserrat" pitchFamily="34" charset="-120"/>
              </a:rPr>
              <a:t>Vector stores can handle large volumes of data by storing and indexing high-dimensional vectors, allowing for scalable data storage solutions.</a:t>
            </a:r>
            <a:endParaRPr lang="en-US" dirty="0"/>
          </a:p>
        </p:txBody>
      </p:sp>
      <p:sp>
        <p:nvSpPr>
          <p:cNvPr id="9" name="Object 8"/>
          <p:cNvSpPr/>
          <p:nvPr/>
        </p:nvSpPr>
        <p:spPr>
          <a:xfrm>
            <a:off x="8094226" y="1590277"/>
            <a:ext cx="3618595" cy="2299712"/>
          </a:xfrm>
          <a:prstGeom prst="rect">
            <a:avLst/>
          </a:prstGeom>
          <a:solidFill>
            <a:srgbClr val="FDD16E"/>
          </a:solidFill>
        </p:spPr>
      </p:sp>
      <p:sp>
        <p:nvSpPr>
          <p:cNvPr id="10" name="Object 9"/>
          <p:cNvSpPr/>
          <p:nvPr/>
        </p:nvSpPr>
        <p:spPr>
          <a:xfrm>
            <a:off x="8379905" y="1794418"/>
            <a:ext cx="3456711" cy="326298"/>
          </a:xfrm>
          <a:prstGeom prst="rect">
            <a:avLst/>
          </a:prstGeom>
          <a:noFill/>
        </p:spPr>
        <p:txBody>
          <a:bodyPr wrap="square" lIns="0" tIns="0" rIns="0" bIns="0" rtlCol="0" anchor="t"/>
          <a:lstStyle/>
          <a:p>
            <a:pPr algn="l">
              <a:lnSpc>
                <a:spcPts val="2570"/>
              </a:lnSpc>
              <a:buNone/>
            </a:pPr>
            <a:r>
              <a:rPr lang="en-US" sz="1836" dirty="0">
                <a:solidFill>
                  <a:srgbClr val="1B2F35">
                    <a:alpha val="90000"/>
                  </a:srgbClr>
                </a:solidFill>
                <a:latin typeface="Montserrat" pitchFamily="34" charset="0"/>
                <a:ea typeface="Montserrat" pitchFamily="34" charset="-122"/>
                <a:cs typeface="Montserrat" pitchFamily="34" charset="-120"/>
              </a:rPr>
              <a:t>Flexible Query Capabilities</a:t>
            </a:r>
            <a:endParaRPr lang="en-US" dirty="0"/>
          </a:p>
        </p:txBody>
      </p:sp>
      <p:sp>
        <p:nvSpPr>
          <p:cNvPr id="11" name="Object 10"/>
          <p:cNvSpPr/>
          <p:nvPr/>
        </p:nvSpPr>
        <p:spPr>
          <a:xfrm>
            <a:off x="8379905" y="2236179"/>
            <a:ext cx="3456711" cy="959404"/>
          </a:xfrm>
          <a:prstGeom prst="rect">
            <a:avLst/>
          </a:prstGeom>
          <a:noFill/>
        </p:spPr>
        <p:txBody>
          <a:bodyPr wrap="square" lIns="0" tIns="0" rIns="0" bIns="0" rtlCol="0" anchor="t"/>
          <a:lstStyle/>
          <a:p>
            <a:pPr algn="l">
              <a:lnSpc>
                <a:spcPts val="1890"/>
              </a:lnSpc>
              <a:spcBef>
                <a:spcPts val="892"/>
              </a:spcBef>
              <a:buNone/>
            </a:pPr>
            <a:r>
              <a:rPr lang="en-US" sz="1350" dirty="0">
                <a:solidFill>
                  <a:srgbClr val="1C2F35">
                    <a:alpha val="70000"/>
                  </a:srgbClr>
                </a:solidFill>
                <a:latin typeface="Montserrat" pitchFamily="34" charset="0"/>
                <a:ea typeface="Montserrat" pitchFamily="34" charset="-122"/>
                <a:cs typeface="Montserrat" pitchFamily="34" charset="-120"/>
              </a:rPr>
              <a:t>Users can query vector stores using embedding-based searches, allowing for more nuanced and contextual retrieval of relevant data.</a:t>
            </a:r>
            <a:endParaRPr lang="en-US" dirty="0"/>
          </a:p>
        </p:txBody>
      </p:sp>
      <p:sp>
        <p:nvSpPr>
          <p:cNvPr id="12" name="Object 11"/>
          <p:cNvSpPr/>
          <p:nvPr/>
        </p:nvSpPr>
        <p:spPr>
          <a:xfrm>
            <a:off x="476131" y="4080442"/>
            <a:ext cx="5523119" cy="2299712"/>
          </a:xfrm>
          <a:prstGeom prst="rect">
            <a:avLst/>
          </a:prstGeom>
          <a:solidFill>
            <a:srgbClr val="F87C57"/>
          </a:solidFill>
        </p:spPr>
      </p:sp>
      <p:sp>
        <p:nvSpPr>
          <p:cNvPr id="13" name="Object 12"/>
          <p:cNvSpPr/>
          <p:nvPr/>
        </p:nvSpPr>
        <p:spPr>
          <a:xfrm>
            <a:off x="761810" y="4284583"/>
            <a:ext cx="5551687" cy="326298"/>
          </a:xfrm>
          <a:prstGeom prst="rect">
            <a:avLst/>
          </a:prstGeom>
          <a:noFill/>
        </p:spPr>
        <p:txBody>
          <a:bodyPr wrap="square" lIns="0" tIns="0" rIns="0" bIns="0" rtlCol="0" anchor="t"/>
          <a:lstStyle/>
          <a:p>
            <a:pPr algn="l">
              <a:lnSpc>
                <a:spcPts val="2570"/>
              </a:lnSpc>
              <a:buNone/>
            </a:pPr>
            <a:r>
              <a:rPr lang="en-US" sz="1836" dirty="0">
                <a:solidFill>
                  <a:srgbClr val="1B2F35">
                    <a:alpha val="90000"/>
                  </a:srgbClr>
                </a:solidFill>
                <a:latin typeface="Montserrat" pitchFamily="34" charset="0"/>
                <a:ea typeface="Montserrat" pitchFamily="34" charset="-122"/>
                <a:cs typeface="Montserrat" pitchFamily="34" charset="-120"/>
              </a:rPr>
              <a:t>Improved Relevance</a:t>
            </a:r>
            <a:endParaRPr lang="en-US" dirty="0"/>
          </a:p>
        </p:txBody>
      </p:sp>
      <p:sp>
        <p:nvSpPr>
          <p:cNvPr id="14" name="Object 13"/>
          <p:cNvSpPr/>
          <p:nvPr/>
        </p:nvSpPr>
        <p:spPr>
          <a:xfrm>
            <a:off x="761810" y="4726344"/>
            <a:ext cx="5551687" cy="959404"/>
          </a:xfrm>
          <a:prstGeom prst="rect">
            <a:avLst/>
          </a:prstGeom>
          <a:noFill/>
        </p:spPr>
        <p:txBody>
          <a:bodyPr wrap="square" lIns="0" tIns="0" rIns="0" bIns="0" rtlCol="0" anchor="t"/>
          <a:lstStyle/>
          <a:p>
            <a:pPr algn="l">
              <a:lnSpc>
                <a:spcPts val="1890"/>
              </a:lnSpc>
              <a:spcBef>
                <a:spcPts val="892"/>
              </a:spcBef>
              <a:buNone/>
            </a:pPr>
            <a:r>
              <a:rPr lang="en-US" sz="1350" dirty="0">
                <a:solidFill>
                  <a:srgbClr val="1C2F35">
                    <a:alpha val="70000"/>
                  </a:srgbClr>
                </a:solidFill>
                <a:latin typeface="Montserrat" pitchFamily="34" charset="0"/>
                <a:ea typeface="Montserrat" pitchFamily="34" charset="-122"/>
                <a:cs typeface="Montserrat" pitchFamily="34" charset="-120"/>
              </a:rPr>
              <a:t>By leveraging the semantic understanding of embeddings, vector stores can deliver more relevant and accurate search results compared to traditional keyword-based approaches.</a:t>
            </a:r>
            <a:endParaRPr lang="en-US" dirty="0"/>
          </a:p>
        </p:txBody>
      </p:sp>
      <p:sp>
        <p:nvSpPr>
          <p:cNvPr id="15" name="Object 14"/>
          <p:cNvSpPr/>
          <p:nvPr/>
        </p:nvSpPr>
        <p:spPr>
          <a:xfrm>
            <a:off x="6189702" y="4080442"/>
            <a:ext cx="5523119" cy="2299712"/>
          </a:xfrm>
          <a:prstGeom prst="rect">
            <a:avLst/>
          </a:prstGeom>
          <a:solidFill>
            <a:srgbClr val="3D4176"/>
          </a:solidFill>
        </p:spPr>
      </p:sp>
      <p:sp>
        <p:nvSpPr>
          <p:cNvPr id="16" name="Object 15"/>
          <p:cNvSpPr/>
          <p:nvPr/>
        </p:nvSpPr>
        <p:spPr>
          <a:xfrm>
            <a:off x="6475381" y="4284583"/>
            <a:ext cx="5551687" cy="326298"/>
          </a:xfrm>
          <a:prstGeom prst="rect">
            <a:avLst/>
          </a:prstGeom>
          <a:noFill/>
        </p:spPr>
        <p:txBody>
          <a:bodyPr wrap="square" lIns="0" tIns="0" rIns="0" bIns="0" rtlCol="0" anchor="t"/>
          <a:lstStyle/>
          <a:p>
            <a:pPr algn="l">
              <a:lnSpc>
                <a:spcPts val="2570"/>
              </a:lnSpc>
              <a:buNone/>
            </a:pPr>
            <a:r>
              <a:rPr lang="en-US" sz="1836" dirty="0">
                <a:solidFill>
                  <a:srgbClr val="FDFDFD"/>
                </a:solidFill>
                <a:latin typeface="Montserrat" pitchFamily="34" charset="0"/>
                <a:ea typeface="Montserrat" pitchFamily="34" charset="-122"/>
                <a:cs typeface="Montserrat" pitchFamily="34" charset="-120"/>
              </a:rPr>
              <a:t>Easy Integration</a:t>
            </a:r>
            <a:endParaRPr lang="en-US" dirty="0"/>
          </a:p>
        </p:txBody>
      </p:sp>
      <p:sp>
        <p:nvSpPr>
          <p:cNvPr id="17" name="Object 16"/>
          <p:cNvSpPr/>
          <p:nvPr/>
        </p:nvSpPr>
        <p:spPr>
          <a:xfrm>
            <a:off x="6475381" y="4726344"/>
            <a:ext cx="5551687" cy="719553"/>
          </a:xfrm>
          <a:prstGeom prst="rect">
            <a:avLst/>
          </a:prstGeom>
          <a:noFill/>
        </p:spPr>
        <p:txBody>
          <a:bodyPr wrap="square" lIns="0" tIns="0" rIns="0" bIns="0" rtlCol="0" anchor="t"/>
          <a:lstStyle/>
          <a:p>
            <a:pPr algn="l">
              <a:lnSpc>
                <a:spcPts val="1890"/>
              </a:lnSpc>
              <a:spcBef>
                <a:spcPts val="892"/>
              </a:spcBef>
              <a:buNone/>
            </a:pPr>
            <a:r>
              <a:rPr lang="en-US" sz="1350" dirty="0">
                <a:solidFill>
                  <a:srgbClr val="FFFFFF">
                    <a:alpha val="80000"/>
                  </a:srgbClr>
                </a:solidFill>
                <a:latin typeface="Montserrat" pitchFamily="34" charset="0"/>
                <a:ea typeface="Montserrat" pitchFamily="34" charset="-122"/>
                <a:cs typeface="Montserrat" pitchFamily="34" charset="-120"/>
              </a:rPr>
              <a:t>Vector stores can be easily integrated into applications using libraries like Langchain, providing a seamless way to incorporate similarity search capabilities.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1C2F36"/>
        </a:solidFill>
        <a:effectLst/>
      </p:bgPr>
    </p:bg>
    <p:spTree>
      <p:nvGrpSpPr>
        <p:cNvPr id="1" name=""/>
        <p:cNvGrpSpPr/>
        <p:nvPr/>
      </p:nvGrpSpPr>
      <p:grpSpPr>
        <a:xfrm>
          <a:off x="0" y="0"/>
          <a:ext cx="0" cy="0"/>
          <a:chOff x="0" y="0"/>
          <a:chExt cx="0" cy="0"/>
        </a:xfrm>
      </p:grpSpPr>
      <p:sp>
        <p:nvSpPr>
          <p:cNvPr id="2" name="Object 1"/>
          <p:cNvSpPr/>
          <p:nvPr/>
        </p:nvSpPr>
        <p:spPr>
          <a:xfrm>
            <a:off x="0" y="374804"/>
            <a:ext cx="12188952" cy="559751"/>
          </a:xfrm>
          <a:prstGeom prst="rect">
            <a:avLst/>
          </a:prstGeom>
          <a:noFill/>
        </p:spPr>
        <p:txBody>
          <a:bodyPr wrap="square" lIns="0" tIns="0" rIns="0" bIns="0" rtlCol="0" anchor="t"/>
          <a:lstStyle/>
          <a:p>
            <a:pPr algn="ctr">
              <a:lnSpc>
                <a:spcPts val="4409"/>
              </a:lnSpc>
              <a:buNone/>
            </a:pPr>
            <a:r>
              <a:rPr lang="en-US" sz="3750" dirty="0">
                <a:solidFill>
                  <a:srgbClr val="FDFDFD"/>
                </a:solidFill>
                <a:latin typeface="Trocchi" pitchFamily="34" charset="0"/>
                <a:ea typeface="Trocchi" pitchFamily="34" charset="-122"/>
                <a:cs typeface="Trocchi" pitchFamily="34" charset="-120"/>
              </a:rPr>
              <a:t>Types of Vector Stores</a:t>
            </a:r>
            <a:endParaRPr lang="en-US" dirty="0"/>
          </a:p>
        </p:txBody>
      </p:sp>
      <p:sp>
        <p:nvSpPr>
          <p:cNvPr id="3" name="Object 2"/>
          <p:cNvSpPr/>
          <p:nvPr/>
        </p:nvSpPr>
        <p:spPr>
          <a:xfrm>
            <a:off x="952262" y="2651305"/>
            <a:ext cx="5446938" cy="2624672"/>
          </a:xfrm>
          <a:prstGeom prst="rect">
            <a:avLst/>
          </a:prstGeom>
          <a:noFill/>
        </p:spPr>
        <p:txBody>
          <a:bodyPr wrap="square" lIns="0" tIns="0" rIns="0" bIns="0" rtlCol="0" anchor="t"/>
          <a:lstStyle/>
          <a:p>
            <a:pPr marL="242900" indent="-242900" algn="l">
              <a:lnSpc>
                <a:spcPts val="3024"/>
              </a:lnSpc>
              <a:buSzPct val="100000"/>
              <a:buChar char="•"/>
            </a:pPr>
            <a:r>
              <a:rPr lang="en-US" sz="2160" dirty="0">
                <a:solidFill>
                  <a:srgbClr val="FDFDFD"/>
                </a:solidFill>
                <a:latin typeface="Montserrat" pitchFamily="34" charset="0"/>
                <a:ea typeface="Montserrat" pitchFamily="34" charset="-122"/>
                <a:cs typeface="Montserrat" pitchFamily="34" charset="-120"/>
              </a:rPr>
              <a:t>Chroma</a:t>
            </a:r>
          </a:p>
          <a:p>
            <a:pPr lvl="1" algn="l">
              <a:lnSpc>
                <a:spcPts val="1932"/>
              </a:lnSpc>
              <a:spcBef>
                <a:spcPts val="256"/>
              </a:spcBef>
              <a:buNone/>
            </a:pPr>
            <a:r>
              <a:rPr lang="en-US" sz="1380" dirty="0">
                <a:solidFill>
                  <a:srgbClr val="FFFFFF">
                    <a:alpha val="80000"/>
                  </a:srgbClr>
                </a:solidFill>
                <a:latin typeface="Montserrat" pitchFamily="34" charset="0"/>
                <a:ea typeface="Montserrat" pitchFamily="34" charset="-122"/>
                <a:cs typeface="Montserrat" pitchFamily="34" charset="-120"/>
              </a:rPr>
              <a:t>An open-source vector store that provides a simple and flexible way to store and search over high-dimensional data.</a:t>
            </a:r>
          </a:p>
          <a:p>
            <a:pPr marL="242900" indent="-242900" algn="l">
              <a:lnSpc>
                <a:spcPts val="3024"/>
              </a:lnSpc>
              <a:spcBef>
                <a:spcPts val="2461"/>
              </a:spcBef>
              <a:buSzPct val="100000"/>
              <a:buChar char="•"/>
            </a:pPr>
            <a:r>
              <a:rPr lang="en-US" sz="2160" dirty="0">
                <a:solidFill>
                  <a:srgbClr val="FDFDFD"/>
                </a:solidFill>
                <a:latin typeface="Montserrat" pitchFamily="34" charset="0"/>
                <a:ea typeface="Montserrat" pitchFamily="34" charset="-122"/>
                <a:cs typeface="Montserrat" pitchFamily="34" charset="-120"/>
              </a:rPr>
              <a:t>FAISS</a:t>
            </a:r>
          </a:p>
          <a:p>
            <a:pPr lvl="1" algn="l">
              <a:lnSpc>
                <a:spcPts val="1932"/>
              </a:lnSpc>
              <a:spcBef>
                <a:spcPts val="256"/>
              </a:spcBef>
              <a:buNone/>
            </a:pPr>
            <a:r>
              <a:rPr lang="en-US" sz="1380" dirty="0">
                <a:solidFill>
                  <a:srgbClr val="FFFFFF">
                    <a:alpha val="80000"/>
                  </a:srgbClr>
                </a:solidFill>
                <a:latin typeface="Montserrat" pitchFamily="34" charset="0"/>
                <a:ea typeface="Montserrat" pitchFamily="34" charset="-122"/>
                <a:cs typeface="Montserrat" pitchFamily="34" charset="-120"/>
              </a:rPr>
              <a:t>A library for efficient similarity search and clustering of dense vectors, developed by Facebook AI Research.</a:t>
            </a:r>
            <a:endParaRPr lang="en-US" dirty="0"/>
          </a:p>
        </p:txBody>
      </p:sp>
      <p:sp>
        <p:nvSpPr>
          <p:cNvPr id="4" name="Object 3"/>
          <p:cNvSpPr/>
          <p:nvPr/>
        </p:nvSpPr>
        <p:spPr>
          <a:xfrm>
            <a:off x="6284928" y="2651305"/>
            <a:ext cx="5446938" cy="2624672"/>
          </a:xfrm>
          <a:prstGeom prst="rect">
            <a:avLst/>
          </a:prstGeom>
          <a:noFill/>
        </p:spPr>
        <p:txBody>
          <a:bodyPr wrap="square" lIns="0" tIns="0" rIns="0" bIns="0" rtlCol="0" anchor="t"/>
          <a:lstStyle/>
          <a:p>
            <a:pPr marL="242900" indent="-242900" algn="l">
              <a:lnSpc>
                <a:spcPts val="3024"/>
              </a:lnSpc>
              <a:buSzPct val="100000"/>
              <a:buChar char="•"/>
            </a:pPr>
            <a:r>
              <a:rPr lang="en-US" sz="2160" dirty="0">
                <a:solidFill>
                  <a:srgbClr val="FDFDFD"/>
                </a:solidFill>
                <a:latin typeface="Montserrat" pitchFamily="34" charset="0"/>
                <a:ea typeface="Montserrat" pitchFamily="34" charset="-122"/>
                <a:cs typeface="Montserrat" pitchFamily="34" charset="-120"/>
              </a:rPr>
              <a:t>Pinecone</a:t>
            </a:r>
          </a:p>
          <a:p>
            <a:pPr lvl="1" algn="l">
              <a:lnSpc>
                <a:spcPts val="1932"/>
              </a:lnSpc>
              <a:spcBef>
                <a:spcPts val="256"/>
              </a:spcBef>
              <a:buNone/>
            </a:pPr>
            <a:r>
              <a:rPr lang="en-US" sz="1380" dirty="0">
                <a:solidFill>
                  <a:srgbClr val="FFFFFF">
                    <a:alpha val="80000"/>
                  </a:srgbClr>
                </a:solidFill>
                <a:latin typeface="Montserrat" pitchFamily="34" charset="0"/>
                <a:ea typeface="Montserrat" pitchFamily="34" charset="-122"/>
                <a:cs typeface="Montserrat" pitchFamily="34" charset="-120"/>
              </a:rPr>
              <a:t>A managed vector database that allows for fast and scalable vector search and machine learning use cases.</a:t>
            </a:r>
          </a:p>
          <a:p>
            <a:pPr marL="242900" indent="-242900" algn="l">
              <a:lnSpc>
                <a:spcPts val="3024"/>
              </a:lnSpc>
              <a:spcBef>
                <a:spcPts val="2461"/>
              </a:spcBef>
              <a:buSzPct val="100000"/>
              <a:buChar char="•"/>
            </a:pPr>
            <a:r>
              <a:rPr lang="en-US" sz="2160" dirty="0">
                <a:solidFill>
                  <a:srgbClr val="FDFDFD"/>
                </a:solidFill>
                <a:latin typeface="Montserrat" pitchFamily="34" charset="0"/>
                <a:ea typeface="Montserrat" pitchFamily="34" charset="-122"/>
                <a:cs typeface="Montserrat" pitchFamily="34" charset="-120"/>
              </a:rPr>
              <a:t>Hnswlib</a:t>
            </a:r>
          </a:p>
          <a:p>
            <a:pPr lvl="1" algn="l">
              <a:lnSpc>
                <a:spcPts val="1932"/>
              </a:lnSpc>
              <a:spcBef>
                <a:spcPts val="256"/>
              </a:spcBef>
              <a:buNone/>
            </a:pPr>
            <a:r>
              <a:rPr lang="en-US" sz="1380" dirty="0">
                <a:solidFill>
                  <a:srgbClr val="FFFFFF">
                    <a:alpha val="80000"/>
                  </a:srgbClr>
                </a:solidFill>
                <a:latin typeface="Montserrat" pitchFamily="34" charset="0"/>
                <a:ea typeface="Montserrat" pitchFamily="34" charset="-122"/>
                <a:cs typeface="Montserrat" pitchFamily="34" charset="-120"/>
              </a:rPr>
              <a:t>A header-only C++ library that provides efficient nearest neighbor search for high-dimensional vector spaces.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rgbClr val="1C2F36"/>
        </a:solidFill>
        <a:effectLst/>
      </p:bgPr>
    </p:bg>
    <p:spTree>
      <p:nvGrpSpPr>
        <p:cNvPr id="1" name=""/>
        <p:cNvGrpSpPr/>
        <p:nvPr/>
      </p:nvGrpSpPr>
      <p:grpSpPr>
        <a:xfrm>
          <a:off x="0" y="0"/>
          <a:ext cx="0" cy="0"/>
          <a:chOff x="0" y="0"/>
          <a:chExt cx="0" cy="0"/>
        </a:xfrm>
      </p:grpSpPr>
      <p:sp>
        <p:nvSpPr>
          <p:cNvPr id="2" name="Object 1"/>
          <p:cNvSpPr/>
          <p:nvPr/>
        </p:nvSpPr>
        <p:spPr>
          <a:xfrm>
            <a:off x="5532641" y="476131"/>
            <a:ext cx="6180180" cy="5904024"/>
          </a:xfrm>
          <a:prstGeom prst="rect">
            <a:avLst/>
          </a:prstGeom>
          <a:solidFill>
            <a:srgbClr val="FFA300"/>
          </a:solidFill>
        </p:spPr>
      </p:sp>
      <p:pic>
        <p:nvPicPr>
          <p:cNvPr id="3" name="Object 2" descr="vector store"/>
          <p:cNvPicPr>
            <a:picLocks noChangeAspect="1"/>
          </p:cNvPicPr>
          <p:nvPr/>
        </p:nvPicPr>
        <p:blipFill>
          <a:blip r:embed="rId3"/>
          <a:srcRect t="7984" b="7984"/>
          <a:stretch/>
        </p:blipFill>
        <p:spPr>
          <a:xfrm>
            <a:off x="5532641" y="476131"/>
            <a:ext cx="6180180" cy="5904024"/>
          </a:xfrm>
          <a:prstGeom prst="rect">
            <a:avLst/>
          </a:prstGeom>
        </p:spPr>
      </p:pic>
      <p:sp>
        <p:nvSpPr>
          <p:cNvPr id="4" name="Object 3"/>
          <p:cNvSpPr/>
          <p:nvPr/>
        </p:nvSpPr>
        <p:spPr>
          <a:xfrm>
            <a:off x="835342" y="1888901"/>
            <a:ext cx="3861958" cy="1119503"/>
          </a:xfrm>
          <a:prstGeom prst="rect">
            <a:avLst/>
          </a:prstGeom>
          <a:noFill/>
        </p:spPr>
        <p:txBody>
          <a:bodyPr wrap="square" lIns="0" tIns="0" rIns="0" bIns="0" rtlCol="0" anchor="ctr"/>
          <a:lstStyle/>
          <a:p>
            <a:pPr algn="ctr">
              <a:lnSpc>
                <a:spcPts val="4409"/>
              </a:lnSpc>
              <a:buNone/>
            </a:pPr>
            <a:r>
              <a:rPr lang="en-US" sz="3750" dirty="0">
                <a:solidFill>
                  <a:srgbClr val="FDFDFD"/>
                </a:solidFill>
                <a:latin typeface="Trocchi" pitchFamily="34" charset="0"/>
                <a:ea typeface="Trocchi" pitchFamily="34" charset="-122"/>
                <a:cs typeface="Trocchi" pitchFamily="34" charset="-120"/>
              </a:rPr>
              <a:t>Langchain and Vector Stores</a:t>
            </a:r>
            <a:endParaRPr lang="en-US" dirty="0"/>
          </a:p>
        </p:txBody>
      </p:sp>
      <p:sp>
        <p:nvSpPr>
          <p:cNvPr id="5" name="Object 4"/>
          <p:cNvSpPr/>
          <p:nvPr/>
        </p:nvSpPr>
        <p:spPr>
          <a:xfrm>
            <a:off x="257587" y="3121485"/>
            <a:ext cx="5017468" cy="1791443"/>
          </a:xfrm>
          <a:prstGeom prst="rect">
            <a:avLst/>
          </a:prstGeom>
          <a:noFill/>
        </p:spPr>
        <p:txBody>
          <a:bodyPr wrap="square" lIns="0" tIns="0" rIns="0" bIns="0" rtlCol="0" anchor="ctr"/>
          <a:lstStyle/>
          <a:p>
            <a:pPr algn="ctr">
              <a:lnSpc>
                <a:spcPts val="2016"/>
              </a:lnSpc>
              <a:spcBef>
                <a:spcPts val="874"/>
              </a:spcBef>
              <a:buNone/>
            </a:pPr>
            <a:r>
              <a:rPr lang="en-US" sz="1440" dirty="0">
                <a:solidFill>
                  <a:srgbClr val="FFFFFF">
                    <a:alpha val="80000"/>
                  </a:srgbClr>
                </a:solidFill>
                <a:latin typeface="Montserrat" pitchFamily="34" charset="0"/>
                <a:ea typeface="Montserrat" pitchFamily="34" charset="-122"/>
                <a:cs typeface="Montserrat" pitchFamily="34" charset="-120"/>
              </a:rPr>
              <a:t>Langchain is a powerful tool that simplifies the integration and use of various vector stores within your applications. It provides a consistent and flexible interface, allowing you to easily switch between different vector store options, such as Chroma, FAISS, Pinecone, and Hnswlib, without the need to rewrite your code.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bg>
      <p:bgPr>
        <a:solidFill>
          <a:srgbClr val="1C2F36"/>
        </a:solidFill>
        <a:effectLst/>
      </p:bgPr>
    </p:bg>
    <p:spTree>
      <p:nvGrpSpPr>
        <p:cNvPr id="1" name=""/>
        <p:cNvGrpSpPr/>
        <p:nvPr/>
      </p:nvGrpSpPr>
      <p:grpSpPr>
        <a:xfrm>
          <a:off x="0" y="0"/>
          <a:ext cx="0" cy="0"/>
          <a:chOff x="0" y="0"/>
          <a:chExt cx="0" cy="0"/>
        </a:xfrm>
      </p:grpSpPr>
      <p:sp>
        <p:nvSpPr>
          <p:cNvPr id="2" name="Object 1"/>
          <p:cNvSpPr/>
          <p:nvPr/>
        </p:nvSpPr>
        <p:spPr>
          <a:xfrm>
            <a:off x="5869742" y="476131"/>
            <a:ext cx="5843079" cy="5904024"/>
          </a:xfrm>
          <a:prstGeom prst="rect">
            <a:avLst/>
          </a:prstGeom>
          <a:solidFill>
            <a:srgbClr val="FFFFFF"/>
          </a:solidFill>
        </p:spPr>
      </p:sp>
      <p:pic>
        <p:nvPicPr>
          <p:cNvPr id="3" name="Object 2" descr="vector store search"/>
          <p:cNvPicPr>
            <a:picLocks noChangeAspect="1"/>
          </p:cNvPicPr>
          <p:nvPr/>
        </p:nvPicPr>
        <p:blipFill>
          <a:blip r:embed="rId3"/>
          <a:srcRect l="18434" r="18434"/>
          <a:stretch/>
        </p:blipFill>
        <p:spPr>
          <a:xfrm>
            <a:off x="5869742" y="476131"/>
            <a:ext cx="5843079" cy="5904024"/>
          </a:xfrm>
          <a:prstGeom prst="rect">
            <a:avLst/>
          </a:prstGeom>
        </p:spPr>
      </p:pic>
      <p:sp>
        <p:nvSpPr>
          <p:cNvPr id="4" name="Object 3"/>
          <p:cNvSpPr/>
          <p:nvPr/>
        </p:nvSpPr>
        <p:spPr>
          <a:xfrm>
            <a:off x="284726" y="1667500"/>
            <a:ext cx="5300290" cy="3518905"/>
          </a:xfrm>
          <a:prstGeom prst="rect">
            <a:avLst/>
          </a:prstGeom>
          <a:noFill/>
        </p:spPr>
        <p:txBody>
          <a:bodyPr wrap="square" lIns="0" tIns="0" rIns="0" bIns="0" rtlCol="0" anchor="ctr"/>
          <a:lstStyle/>
          <a:p>
            <a:pPr algn="ctr">
              <a:lnSpc>
                <a:spcPts val="2520"/>
              </a:lnSpc>
              <a:buNone/>
            </a:pPr>
            <a:r>
              <a:rPr lang="en-US" sz="1800" dirty="0">
                <a:solidFill>
                  <a:srgbClr val="FDFDFD"/>
                </a:solidFill>
                <a:latin typeface="Montserrat" pitchFamily="34" charset="0"/>
                <a:ea typeface="Montserrat" pitchFamily="34" charset="-122"/>
                <a:cs typeface="Montserrat" pitchFamily="34" charset="-120"/>
              </a:rPr>
              <a:t>Vector stores have revolutionized the way we build similarity search applications, enabling efficient storage and retrieval of data based on high-dimensional embeddings. By understanding the inner workings of vector stores and the diverse options available, you can leverage this powerful technology to create innovative applications that deliver accurate and relevant results to your users, transforming the way they interact with information.</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662</Words>
  <Application>Microsoft Macintosh PowerPoint</Application>
  <PresentationFormat>Widescreen</PresentationFormat>
  <Paragraphs>50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Montserrat</vt:lpstr>
      <vt:lpstr>Trocchi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Power of Vector Stores Revolutionizing Similarity Search</dc:title>
  <dc:subject>Unlocking the Power of Vector Stores Revolutionizing Similarity Search</dc:subject>
  <dc:creator>Pravinkumar Menghani</dc:creator>
  <cp:lastModifiedBy>Pravinkumar Menghani</cp:lastModifiedBy>
  <cp:revision>3</cp:revision>
  <dcterms:created xsi:type="dcterms:W3CDTF">2025-10-26T11:37:16Z</dcterms:created>
  <dcterms:modified xsi:type="dcterms:W3CDTF">2025-10-26T11:39:53Z</dcterms:modified>
</cp:coreProperties>
</file>